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3"/>
    <p:sldId id="257" r:id="rId4"/>
    <p:sldId id="258" r:id="rId5"/>
    <p:sldId id="259" r:id="rId6"/>
    <p:sldId id="260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84" r:id="rId19"/>
    <p:sldId id="288" r:id="rId20"/>
    <p:sldId id="289" r:id="rId21"/>
    <p:sldId id="294" r:id="rId22"/>
    <p:sldId id="295" r:id="rId23"/>
  </p:sldIdLst>
  <p:sldSz cx="9144000" cy="5143500"/>
  <p:notesSz cx="9144000" cy="5143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41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jpeg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88949" y="230469"/>
            <a:ext cx="2578602" cy="8852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784815" y="460131"/>
            <a:ext cx="2236220" cy="44195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082018" y="1207197"/>
            <a:ext cx="1374747" cy="2789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7286785" y="1421564"/>
            <a:ext cx="1374747" cy="2824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3137268" y="1479112"/>
            <a:ext cx="1255847" cy="22326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4888140" y="856500"/>
            <a:ext cx="2021570" cy="3593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bk object 22"/>
          <p:cNvSpPr/>
          <p:nvPr/>
        </p:nvSpPr>
        <p:spPr>
          <a:xfrm>
            <a:off x="7381485" y="1770021"/>
            <a:ext cx="1189235" cy="21152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bk object 23"/>
          <p:cNvSpPr/>
          <p:nvPr/>
        </p:nvSpPr>
        <p:spPr>
          <a:xfrm>
            <a:off x="3168843" y="1866296"/>
            <a:ext cx="1189355" cy="1648460"/>
          </a:xfrm>
          <a:custGeom>
            <a:avLst/>
            <a:gdLst/>
            <a:ahLst/>
            <a:cxnLst/>
            <a:rect l="l" t="t" r="r" b="b"/>
            <a:pathLst>
              <a:path w="1189354" h="1648460">
                <a:moveTo>
                  <a:pt x="0" y="0"/>
                </a:moveTo>
                <a:lnTo>
                  <a:pt x="1189197" y="0"/>
                </a:lnTo>
                <a:lnTo>
                  <a:pt x="1189197" y="1647896"/>
                </a:lnTo>
                <a:lnTo>
                  <a:pt x="0" y="1647896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DejaVu Sans" panose="020B0603030804020204"/>
                <a:cs typeface="DejaVu Sans" panose="020B06030308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DejaVu Sans" panose="020B0603030804020204"/>
                <a:cs typeface="DejaVu Sans" panose="020B06030308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DejaVu Sans" panose="020B0603030804020204"/>
                <a:cs typeface="DejaVu Sans" panose="020B06030308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99179" y="2307261"/>
            <a:ext cx="6145640" cy="436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DejaVu Sans" panose="020B0603030804020204"/>
                <a:cs typeface="DejaVu Sans" panose="020B0603030804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hyperlink" Target="http://twitter.com/firebase" TargetMode="External"/><Relationship Id="rId6" Type="http://schemas.openxmlformats.org/officeDocument/2006/relationships/hyperlink" Target="http://youtube.com/firebase" TargetMode="External"/><Relationship Id="rId5" Type="http://schemas.openxmlformats.org/officeDocument/2006/relationships/hyperlink" Target="http://firebase.google.com/" TargetMode="External"/><Relationship Id="rId4" Type="http://schemas.openxmlformats.org/officeDocument/2006/relationships/hyperlink" Target="http://firebase.google.com/support" TargetMode="External"/><Relationship Id="rId3" Type="http://schemas.openxmlformats.org/officeDocument/2006/relationships/hyperlink" Target="http://github.com/firebase/friendlychat" TargetMode="External"/><Relationship Id="rId2" Type="http://schemas.openxmlformats.org/officeDocument/2006/relationships/hyperlink" Target="http://github.com/firebase/friendlypix" TargetMode="Externa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9674" y="962998"/>
            <a:ext cx="8527482" cy="284246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2330" y="2752568"/>
            <a:ext cx="51708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45" dirty="0">
                <a:latin typeface="Arial"/>
                <a:cs typeface="Arial"/>
              </a:rPr>
              <a:t>Developing </a:t>
            </a:r>
            <a:r>
              <a:rPr sz="4500" spc="-20" dirty="0">
                <a:latin typeface="Arial"/>
                <a:cs typeface="Arial"/>
              </a:rPr>
              <a:t>your</a:t>
            </a:r>
            <a:r>
              <a:rPr sz="4500" spc="-305" dirty="0">
                <a:latin typeface="Arial"/>
                <a:cs typeface="Arial"/>
              </a:rPr>
              <a:t> </a:t>
            </a:r>
            <a:r>
              <a:rPr sz="4500" spc="-10" dirty="0">
                <a:latin typeface="Arial"/>
                <a:cs typeface="Arial"/>
              </a:rPr>
              <a:t>app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97168" y="484021"/>
            <a:ext cx="1176020" cy="0"/>
          </a:xfrm>
          <a:custGeom>
            <a:avLst/>
            <a:gdLst/>
            <a:ahLst/>
            <a:cxnLst/>
            <a:rect l="l" t="t" r="r" b="b"/>
            <a:pathLst>
              <a:path w="1176020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744290" y="484021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7855" y="2404947"/>
            <a:ext cx="2289175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5"/>
              </a:lnSpc>
            </a:pPr>
            <a:r>
              <a:rPr sz="2300" spc="-25" dirty="0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r>
              <a:rPr sz="23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8" y="484021"/>
            <a:ext cx="1176020" cy="0"/>
          </a:xfrm>
          <a:custGeom>
            <a:avLst/>
            <a:gdLst/>
            <a:ahLst/>
            <a:cxnLst/>
            <a:rect l="l" t="t" r="r" b="b"/>
            <a:pathLst>
              <a:path w="1176020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837" y="223837"/>
            <a:ext cx="8729644" cy="43481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51201" y="1430743"/>
            <a:ext cx="3392804" cy="3465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marR="5080" indent="-155575">
              <a:lnSpc>
                <a:spcPct val="109000"/>
              </a:lnSpc>
              <a:spcBef>
                <a:spcPts val="100"/>
              </a:spcBef>
              <a:buChar char="⋅"/>
              <a:tabLst>
                <a:tab pos="168910" algn="l"/>
              </a:tabLst>
            </a:pP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Authentication </a:t>
            </a:r>
            <a:r>
              <a:rPr sz="2300" spc="-3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&amp; </a:t>
            </a: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account  </a:t>
            </a:r>
            <a:r>
              <a:rPr sz="2300" spc="-21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management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8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Supports: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19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Email </a:t>
            </a:r>
            <a:r>
              <a:rPr sz="2300" spc="-3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&amp;</a:t>
            </a:r>
            <a:r>
              <a:rPr sz="2300" spc="-9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password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13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Social</a:t>
            </a:r>
            <a:r>
              <a:rPr sz="2300" spc="-14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providers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 marL="333375" lvl="1" indent="-155575">
              <a:lnSpc>
                <a:spcPct val="100000"/>
              </a:lnSpc>
              <a:spcBef>
                <a:spcPts val="240"/>
              </a:spcBef>
              <a:buChar char="⋅"/>
              <a:tabLst>
                <a:tab pos="334010" algn="l"/>
              </a:tabLst>
            </a:pP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Existing </a:t>
            </a:r>
            <a:r>
              <a:rPr sz="2300" spc="-20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auth</a:t>
            </a:r>
            <a:r>
              <a:rPr sz="2300" spc="-13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9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systems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8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5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[</a:t>
            </a:r>
            <a:r>
              <a:rPr sz="2300" b="1" spc="-150" dirty="0">
                <a:solidFill>
                  <a:srgbClr val="666666"/>
                </a:solidFill>
                <a:latin typeface="Arial"/>
                <a:cs typeface="Arial"/>
              </a:rPr>
              <a:t>New!</a:t>
            </a:r>
            <a:r>
              <a:rPr sz="2300" spc="-15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] </a:t>
            </a: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Out-of-the </a:t>
            </a:r>
            <a:r>
              <a:rPr sz="2300" spc="-16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box</a:t>
            </a:r>
            <a:r>
              <a:rPr sz="2300" spc="-14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0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UI</a:t>
            </a:r>
            <a:endParaRPr sz="2300">
              <a:latin typeface="DejaVu Sans" panose="020B0603030804020204"/>
              <a:cs typeface="DejaVu Sans" panose="020B0603030804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720" y="223837"/>
            <a:ext cx="8039658" cy="43529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88775" y="1534836"/>
            <a:ext cx="4163060" cy="23761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indent="-155575">
              <a:lnSpc>
                <a:spcPct val="100000"/>
              </a:lnSpc>
              <a:spcBef>
                <a:spcPts val="100"/>
              </a:spcBef>
              <a:buChar char="⋅"/>
              <a:tabLst>
                <a:tab pos="168910" algn="l"/>
              </a:tabLst>
            </a:pPr>
            <a:r>
              <a:rPr sz="2300" spc="-14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Cloud-hosted </a:t>
            </a:r>
            <a:r>
              <a:rPr sz="2300" spc="-9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NoSQL</a:t>
            </a:r>
            <a:r>
              <a:rPr sz="2300" spc="-14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7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database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700">
              <a:latin typeface="Times New Roman"/>
              <a:cs typeface="Times New Roman"/>
            </a:endParaRPr>
          </a:p>
          <a:p>
            <a:pPr marL="168275" marR="688340" indent="-155575">
              <a:lnSpc>
                <a:spcPct val="114000"/>
              </a:lnSpc>
              <a:buChar char="⋅"/>
              <a:tabLst>
                <a:tab pos="168910" algn="l"/>
              </a:tabLst>
            </a:pPr>
            <a:r>
              <a:rPr sz="2300" spc="-16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Synchronization </a:t>
            </a:r>
            <a:r>
              <a:rPr sz="2300" spc="-3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&amp; </a:t>
            </a:r>
            <a:r>
              <a:rPr sz="2300" spc="-15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conflict  resolution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1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Access </a:t>
            </a:r>
            <a:r>
              <a:rPr sz="2300" spc="-16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directly </a:t>
            </a:r>
            <a:r>
              <a:rPr sz="2300" spc="-20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from </a:t>
            </a:r>
            <a:r>
              <a:rPr sz="2300" spc="-18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your</a:t>
            </a:r>
            <a:r>
              <a:rPr sz="2300" spc="-1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app</a:t>
            </a:r>
            <a:endParaRPr sz="2300">
              <a:latin typeface="DejaVu Sans" panose="020B0603030804020204"/>
              <a:cs typeface="DejaVu Sans" panose="020B0603030804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7756" y="1655478"/>
            <a:ext cx="1510030" cy="1456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385"/>
              </a:lnSpc>
            </a:pPr>
            <a:r>
              <a:rPr sz="3000" spc="-20" dirty="0">
                <a:solidFill>
                  <a:srgbClr val="5D69BF"/>
                </a:solidFill>
                <a:latin typeface="Arial"/>
                <a:cs typeface="Arial"/>
              </a:rPr>
              <a:t>SectionX</a:t>
            </a:r>
            <a:endParaRPr sz="3000">
              <a:latin typeface="Arial"/>
              <a:cs typeface="Arial"/>
            </a:endParaRPr>
          </a:p>
          <a:p>
            <a:pPr marL="5080" indent="-635">
              <a:lnSpc>
                <a:spcPct val="110000"/>
              </a:lnSpc>
            </a:pPr>
            <a:r>
              <a:rPr sz="3000" spc="-30" dirty="0">
                <a:solidFill>
                  <a:srgbClr val="5D69BF"/>
                </a:solidFill>
                <a:latin typeface="Arial"/>
                <a:cs typeface="Arial"/>
              </a:rPr>
              <a:t>SectionY  </a:t>
            </a:r>
            <a:r>
              <a:rPr sz="3000" spc="-10" dirty="0">
                <a:solidFill>
                  <a:srgbClr val="5D69BF"/>
                </a:solidFill>
                <a:latin typeface="Arial"/>
                <a:cs typeface="Arial"/>
              </a:rPr>
              <a:t>SectionZ</a:t>
            </a:r>
            <a:endParaRPr sz="3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3720" y="223837"/>
            <a:ext cx="8920261" cy="427671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9211" y="1756682"/>
            <a:ext cx="3641090" cy="2025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marR="18415" indent="-155575">
              <a:lnSpc>
                <a:spcPct val="114000"/>
              </a:lnSpc>
              <a:spcBef>
                <a:spcPts val="100"/>
              </a:spcBef>
              <a:buChar char="⋅"/>
              <a:tabLst>
                <a:tab pos="168910" algn="l"/>
              </a:tabLst>
            </a:pP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Serve </a:t>
            </a:r>
            <a:r>
              <a:rPr sz="2300" spc="-17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static </a:t>
            </a: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assets </a:t>
            </a:r>
            <a:r>
              <a:rPr sz="2300" spc="-20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(images  </a:t>
            </a:r>
            <a:r>
              <a:rPr sz="2300" spc="-18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too)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305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1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SSL </a:t>
            </a:r>
            <a:r>
              <a:rPr sz="2300" spc="-19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by</a:t>
            </a:r>
            <a:r>
              <a:rPr sz="2300" spc="-17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6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default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 marL="209550" indent="-196850">
              <a:lnSpc>
                <a:spcPct val="100000"/>
              </a:lnSpc>
              <a:spcBef>
                <a:spcPts val="390"/>
              </a:spcBef>
              <a:buFont typeface="DejaVu Sans" panose="020B0603030804020204"/>
              <a:buChar char="⋅"/>
              <a:tabLst>
                <a:tab pos="210185" algn="l"/>
              </a:tabLst>
            </a:pPr>
            <a:r>
              <a:rPr sz="3450" b="1" spc="-104" baseline="1000" dirty="0">
                <a:solidFill>
                  <a:srgbClr val="666666"/>
                </a:solidFill>
                <a:latin typeface="Arial"/>
                <a:cs typeface="Arial"/>
              </a:rPr>
              <a:t>New</a:t>
            </a:r>
            <a:r>
              <a:rPr sz="3450" spc="-104" baseline="100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: </a:t>
            </a:r>
            <a:r>
              <a:rPr sz="3450" spc="-225" baseline="100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free </a:t>
            </a:r>
            <a:r>
              <a:rPr sz="3450" spc="-292" baseline="100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custom</a:t>
            </a:r>
            <a:r>
              <a:rPr sz="3450" spc="-352" baseline="100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3450" spc="-270" baseline="100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domains</a:t>
            </a:r>
            <a:endParaRPr sz="3450" baseline="1000">
              <a:latin typeface="DejaVu Sans" panose="020B0603030804020204"/>
              <a:cs typeface="DejaVu Sans" panose="020B0603030804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3837" y="223837"/>
            <a:ext cx="8729644" cy="434815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03301" y="1670833"/>
            <a:ext cx="3871595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 indent="-155575">
              <a:lnSpc>
                <a:spcPct val="100000"/>
              </a:lnSpc>
              <a:spcBef>
                <a:spcPts val="100"/>
              </a:spcBef>
              <a:buChar char="⋅"/>
              <a:tabLst>
                <a:tab pos="168910" algn="l"/>
              </a:tabLst>
            </a:pPr>
            <a:r>
              <a:rPr sz="2300" spc="-18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Easy </a:t>
            </a:r>
            <a:r>
              <a:rPr sz="2300" spc="-13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file</a:t>
            </a:r>
            <a:r>
              <a:rPr sz="2300" spc="-10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6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storage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4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Handles </a:t>
            </a:r>
            <a:r>
              <a:rPr sz="2300" spc="-13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poor</a:t>
            </a:r>
            <a:r>
              <a:rPr sz="2300" spc="-17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connectivity</a:t>
            </a:r>
            <a:endParaRPr sz="2300">
              <a:latin typeface="DejaVu Sans" panose="020B0603030804020204"/>
              <a:cs typeface="DejaVu Sans" panose="020B0603030804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168275" marR="5080" indent="-155575">
              <a:lnSpc>
                <a:spcPct val="100000"/>
              </a:lnSpc>
              <a:buChar char="⋅"/>
              <a:tabLst>
                <a:tab pos="168910" algn="l"/>
              </a:tabLst>
            </a:pPr>
            <a:r>
              <a:rPr sz="2300" spc="-14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Backed </a:t>
            </a:r>
            <a:r>
              <a:rPr sz="2300" spc="-19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by </a:t>
            </a:r>
            <a:r>
              <a:rPr sz="2300" spc="-3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&amp; </a:t>
            </a:r>
            <a:r>
              <a:rPr sz="2300" spc="-13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accessible </a:t>
            </a:r>
            <a:r>
              <a:rPr sz="2300" spc="-204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from  </a:t>
            </a:r>
            <a:r>
              <a:rPr sz="2300" spc="-120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Google Cloud</a:t>
            </a:r>
            <a:r>
              <a:rPr sz="2300" spc="-17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 </a:t>
            </a:r>
            <a:r>
              <a:rPr sz="2300" spc="-155" dirty="0">
                <a:solidFill>
                  <a:srgbClr val="666666"/>
                </a:solidFill>
                <a:latin typeface="DejaVu Sans" panose="020B0603030804020204"/>
                <a:cs typeface="DejaVu Sans" panose="020B0603030804020204"/>
              </a:rPr>
              <a:t>Storage</a:t>
            </a:r>
            <a:endParaRPr sz="2300">
              <a:latin typeface="DejaVu Sans" panose="020B0603030804020204"/>
              <a:cs typeface="DejaVu Sans" panose="020B0603030804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95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627855" y="2404947"/>
            <a:ext cx="2653030" cy="342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95"/>
              </a:lnSpc>
            </a:pPr>
            <a:r>
              <a:rPr sz="2300" spc="-10" dirty="0">
                <a:solidFill>
                  <a:srgbClr val="FFFFFF"/>
                </a:solidFill>
                <a:latin typeface="Arial"/>
                <a:cs typeface="Arial"/>
              </a:rPr>
              <a:t>App </a:t>
            </a:r>
            <a:r>
              <a:rPr sz="2300" spc="-20" dirty="0">
                <a:solidFill>
                  <a:srgbClr val="FFFFFF"/>
                </a:solidFill>
                <a:latin typeface="Arial"/>
                <a:cs typeface="Arial"/>
              </a:rPr>
              <a:t>Quality</a:t>
            </a:r>
            <a:r>
              <a:rPr sz="2300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97168" y="484021"/>
            <a:ext cx="1176020" cy="0"/>
          </a:xfrm>
          <a:custGeom>
            <a:avLst/>
            <a:gdLst/>
            <a:ahLst/>
            <a:cxnLst/>
            <a:rect l="l" t="t" r="r" b="b"/>
            <a:pathLst>
              <a:path w="1176020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C8DAF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6D9EE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3B77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1C448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428" y="289001"/>
            <a:ext cx="8609973" cy="42216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46895" y="1390194"/>
            <a:ext cx="3589020" cy="3547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100"/>
              </a:spcBef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25" dirty="0">
                <a:solidFill>
                  <a:srgbClr val="666666"/>
                </a:solidFill>
                <a:latin typeface="Arial"/>
                <a:cs typeface="Arial"/>
              </a:rPr>
              <a:t>Universal </a:t>
            </a:r>
            <a:r>
              <a:rPr sz="2300" spc="-10" dirty="0">
                <a:solidFill>
                  <a:srgbClr val="666666"/>
                </a:solidFill>
                <a:latin typeface="Arial"/>
                <a:cs typeface="Arial"/>
              </a:rPr>
              <a:t>App</a:t>
            </a:r>
            <a:r>
              <a:rPr sz="2300" spc="-1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666666"/>
                </a:solidFill>
                <a:latin typeface="Arial"/>
                <a:cs typeface="Arial"/>
              </a:rPr>
              <a:t>Campaigns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50" dirty="0">
                <a:solidFill>
                  <a:srgbClr val="666666"/>
                </a:solidFill>
                <a:latin typeface="Arial"/>
                <a:cs typeface="Arial"/>
              </a:rPr>
              <a:t>2B </a:t>
            </a:r>
            <a:r>
              <a:rPr sz="2300" spc="15" dirty="0">
                <a:solidFill>
                  <a:srgbClr val="666666"/>
                </a:solidFill>
                <a:latin typeface="Arial"/>
                <a:cs typeface="Arial"/>
              </a:rPr>
              <a:t>downloads </a:t>
            </a:r>
            <a:r>
              <a:rPr sz="2300" spc="65" dirty="0">
                <a:solidFill>
                  <a:srgbClr val="666666"/>
                </a:solidFill>
                <a:latin typeface="Arial"/>
                <a:cs typeface="Arial"/>
              </a:rPr>
              <a:t>to</a:t>
            </a:r>
            <a:r>
              <a:rPr sz="2300" spc="-21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666666"/>
                </a:solidFill>
                <a:latin typeface="Arial"/>
                <a:cs typeface="Arial"/>
              </a:rPr>
              <a:t>date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5" dirty="0">
                <a:solidFill>
                  <a:srgbClr val="666666"/>
                </a:solidFill>
                <a:latin typeface="Arial"/>
                <a:cs typeface="Arial"/>
              </a:rPr>
              <a:t>Android </a:t>
            </a:r>
            <a:r>
              <a:rPr sz="2300" spc="-105" dirty="0">
                <a:solidFill>
                  <a:srgbClr val="666666"/>
                </a:solidFill>
                <a:latin typeface="Arial"/>
                <a:cs typeface="Arial"/>
              </a:rPr>
              <a:t>&amp;</a:t>
            </a:r>
            <a:r>
              <a:rPr sz="2300" spc="-1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-120" dirty="0">
                <a:solidFill>
                  <a:srgbClr val="666666"/>
                </a:solidFill>
                <a:latin typeface="Arial"/>
                <a:cs typeface="Arial"/>
              </a:rPr>
              <a:t>iOS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15" dirty="0">
                <a:solidFill>
                  <a:srgbClr val="666666"/>
                </a:solidFill>
                <a:latin typeface="Arial"/>
                <a:cs typeface="Arial"/>
              </a:rPr>
              <a:t>Audience</a:t>
            </a:r>
            <a:r>
              <a:rPr sz="23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-5" dirty="0">
                <a:solidFill>
                  <a:srgbClr val="666666"/>
                </a:solidFill>
                <a:latin typeface="Arial"/>
                <a:cs typeface="Arial"/>
              </a:rPr>
              <a:t>re-targeting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400">
              <a:latin typeface="Times New Roman"/>
              <a:cs typeface="Times New Roman"/>
            </a:endParaRPr>
          </a:p>
          <a:p>
            <a:pPr marL="247015" marR="201930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20" dirty="0">
                <a:solidFill>
                  <a:srgbClr val="666666"/>
                </a:solidFill>
                <a:latin typeface="Arial"/>
                <a:cs typeface="Arial"/>
              </a:rPr>
              <a:t>Conversion </a:t>
            </a:r>
            <a:r>
              <a:rPr sz="2300" spc="20" dirty="0">
                <a:solidFill>
                  <a:srgbClr val="666666"/>
                </a:solidFill>
                <a:latin typeface="Arial"/>
                <a:cs typeface="Arial"/>
              </a:rPr>
              <a:t>tracking</a:t>
            </a:r>
            <a:r>
              <a:rPr sz="2300" spc="-16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-15" dirty="0">
                <a:solidFill>
                  <a:srgbClr val="666666"/>
                </a:solidFill>
                <a:latin typeface="Arial"/>
                <a:cs typeface="Arial"/>
              </a:rPr>
              <a:t>and  </a:t>
            </a:r>
            <a:r>
              <a:rPr sz="2300" spc="35" dirty="0">
                <a:solidFill>
                  <a:srgbClr val="666666"/>
                </a:solidFill>
                <a:latin typeface="Arial"/>
                <a:cs typeface="Arial"/>
              </a:rPr>
              <a:t>optimization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949" y="230469"/>
            <a:ext cx="8668494" cy="43386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7802" y="1632625"/>
            <a:ext cx="3694429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015" indent="-234315">
              <a:lnSpc>
                <a:spcPct val="100000"/>
              </a:lnSpc>
              <a:spcBef>
                <a:spcPts val="100"/>
              </a:spcBef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10" dirty="0">
                <a:solidFill>
                  <a:srgbClr val="666666"/>
                </a:solidFill>
                <a:latin typeface="Arial"/>
                <a:cs typeface="Arial"/>
              </a:rPr>
              <a:t>Simple </a:t>
            </a:r>
            <a:r>
              <a:rPr sz="2300" spc="-130" dirty="0">
                <a:solidFill>
                  <a:srgbClr val="666666"/>
                </a:solidFill>
                <a:latin typeface="Arial"/>
                <a:cs typeface="Arial"/>
              </a:rPr>
              <a:t>UI, </a:t>
            </a:r>
            <a:r>
              <a:rPr sz="2300" spc="45" dirty="0">
                <a:solidFill>
                  <a:srgbClr val="666666"/>
                </a:solidFill>
                <a:latin typeface="Arial"/>
                <a:cs typeface="Arial"/>
              </a:rPr>
              <a:t>with </a:t>
            </a:r>
            <a:r>
              <a:rPr sz="2300" spc="5" dirty="0">
                <a:solidFill>
                  <a:srgbClr val="666666"/>
                </a:solidFill>
                <a:latin typeface="Arial"/>
                <a:cs typeface="Arial"/>
              </a:rPr>
              <a:t>no</a:t>
            </a:r>
            <a:r>
              <a:rPr sz="2300" spc="-23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20" dirty="0">
                <a:solidFill>
                  <a:srgbClr val="666666"/>
                </a:solidFill>
                <a:latin typeface="Arial"/>
                <a:cs typeface="Arial"/>
              </a:rPr>
              <a:t>coding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8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10" dirty="0">
                <a:solidFill>
                  <a:srgbClr val="666666"/>
                </a:solidFill>
                <a:latin typeface="Arial"/>
                <a:cs typeface="Arial"/>
              </a:rPr>
              <a:t>Built </a:t>
            </a:r>
            <a:r>
              <a:rPr sz="2300" spc="5" dirty="0">
                <a:solidFill>
                  <a:srgbClr val="666666"/>
                </a:solidFill>
                <a:latin typeface="Arial"/>
                <a:cs typeface="Arial"/>
              </a:rPr>
              <a:t>on </a:t>
            </a:r>
            <a:r>
              <a:rPr sz="2300" spc="-20" dirty="0">
                <a:solidFill>
                  <a:srgbClr val="666666"/>
                </a:solidFill>
                <a:latin typeface="Arial"/>
                <a:cs typeface="Arial"/>
              </a:rPr>
              <a:t>Cloud</a:t>
            </a:r>
            <a:r>
              <a:rPr sz="2300" spc="-2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666666"/>
                </a:solidFill>
                <a:latin typeface="Arial"/>
                <a:cs typeface="Arial"/>
              </a:rPr>
              <a:t>Messaging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8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15" dirty="0">
                <a:solidFill>
                  <a:srgbClr val="666666"/>
                </a:solidFill>
                <a:latin typeface="Arial"/>
                <a:cs typeface="Arial"/>
              </a:rPr>
              <a:t>Audience</a:t>
            </a:r>
            <a:r>
              <a:rPr sz="2300" spc="-8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666666"/>
                </a:solidFill>
                <a:latin typeface="Arial"/>
                <a:cs typeface="Arial"/>
              </a:rPr>
              <a:t>targeting</a:t>
            </a:r>
            <a:endParaRPr sz="2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666666"/>
              </a:buClr>
              <a:buFont typeface="DejaVu Sans" panose="020B0603030804020204"/>
              <a:buChar char="⋅"/>
            </a:pPr>
            <a:endParaRPr sz="2800">
              <a:latin typeface="Times New Roman"/>
              <a:cs typeface="Times New Roman"/>
            </a:endParaRPr>
          </a:p>
          <a:p>
            <a:pPr marL="247015" indent="-234315">
              <a:lnSpc>
                <a:spcPct val="100000"/>
              </a:lnSpc>
              <a:buFont typeface="DejaVu Sans" panose="020B0603030804020204"/>
              <a:buChar char="⋅"/>
              <a:tabLst>
                <a:tab pos="247650" algn="l"/>
              </a:tabLst>
            </a:pPr>
            <a:r>
              <a:rPr sz="2300" spc="-20" dirty="0">
                <a:solidFill>
                  <a:srgbClr val="666666"/>
                </a:solidFill>
                <a:latin typeface="Arial"/>
                <a:cs typeface="Arial"/>
              </a:rPr>
              <a:t>Conversion </a:t>
            </a:r>
            <a:r>
              <a:rPr sz="2300" spc="10" dirty="0">
                <a:solidFill>
                  <a:srgbClr val="666666"/>
                </a:solidFill>
                <a:latin typeface="Arial"/>
                <a:cs typeface="Arial"/>
              </a:rPr>
              <a:t>funnel</a:t>
            </a:r>
            <a:r>
              <a:rPr sz="2300" spc="-14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2300" spc="25" dirty="0">
                <a:solidFill>
                  <a:srgbClr val="666666"/>
                </a:solidFill>
                <a:latin typeface="Arial"/>
                <a:cs typeface="Arial"/>
              </a:rPr>
              <a:t>insights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2065" y="3896642"/>
            <a:ext cx="568325" cy="568325"/>
          </a:xfrm>
          <a:custGeom>
            <a:avLst/>
            <a:gdLst/>
            <a:ahLst/>
            <a:cxnLst/>
            <a:rect l="l" t="t" r="r" b="b"/>
            <a:pathLst>
              <a:path w="568325" h="568325">
                <a:moveTo>
                  <a:pt x="283949" y="567898"/>
                </a:moveTo>
                <a:lnTo>
                  <a:pt x="237890" y="564182"/>
                </a:lnTo>
                <a:lnTo>
                  <a:pt x="194198" y="553423"/>
                </a:lnTo>
                <a:lnTo>
                  <a:pt x="153456" y="536205"/>
                </a:lnTo>
                <a:lnTo>
                  <a:pt x="116250" y="513114"/>
                </a:lnTo>
                <a:lnTo>
                  <a:pt x="83165" y="484733"/>
                </a:lnTo>
                <a:lnTo>
                  <a:pt x="54784" y="451647"/>
                </a:lnTo>
                <a:lnTo>
                  <a:pt x="31693" y="414442"/>
                </a:lnTo>
                <a:lnTo>
                  <a:pt x="14475" y="373700"/>
                </a:lnTo>
                <a:lnTo>
                  <a:pt x="3716" y="330008"/>
                </a:lnTo>
                <a:lnTo>
                  <a:pt x="0" y="283949"/>
                </a:lnTo>
                <a:lnTo>
                  <a:pt x="3716" y="237890"/>
                </a:lnTo>
                <a:lnTo>
                  <a:pt x="14475" y="194198"/>
                </a:lnTo>
                <a:lnTo>
                  <a:pt x="31693" y="153456"/>
                </a:lnTo>
                <a:lnTo>
                  <a:pt x="54784" y="116250"/>
                </a:lnTo>
                <a:lnTo>
                  <a:pt x="83183" y="83149"/>
                </a:lnTo>
                <a:lnTo>
                  <a:pt x="116250" y="54784"/>
                </a:lnTo>
                <a:lnTo>
                  <a:pt x="153456" y="31693"/>
                </a:lnTo>
                <a:lnTo>
                  <a:pt x="194198" y="14475"/>
                </a:lnTo>
                <a:lnTo>
                  <a:pt x="237890" y="3716"/>
                </a:lnTo>
                <a:lnTo>
                  <a:pt x="283949" y="0"/>
                </a:lnTo>
                <a:lnTo>
                  <a:pt x="328645" y="3535"/>
                </a:lnTo>
                <a:lnTo>
                  <a:pt x="371835" y="13932"/>
                </a:lnTo>
                <a:lnTo>
                  <a:pt x="412757" y="30877"/>
                </a:lnTo>
                <a:lnTo>
                  <a:pt x="450649" y="54054"/>
                </a:lnTo>
                <a:lnTo>
                  <a:pt x="484762" y="83165"/>
                </a:lnTo>
                <a:lnTo>
                  <a:pt x="513844" y="117249"/>
                </a:lnTo>
                <a:lnTo>
                  <a:pt x="537021" y="155141"/>
                </a:lnTo>
                <a:lnTo>
                  <a:pt x="553966" y="196063"/>
                </a:lnTo>
                <a:lnTo>
                  <a:pt x="564363" y="239253"/>
                </a:lnTo>
                <a:lnTo>
                  <a:pt x="567898" y="283949"/>
                </a:lnTo>
                <a:lnTo>
                  <a:pt x="564182" y="330008"/>
                </a:lnTo>
                <a:lnTo>
                  <a:pt x="553423" y="373700"/>
                </a:lnTo>
                <a:lnTo>
                  <a:pt x="536205" y="414442"/>
                </a:lnTo>
                <a:lnTo>
                  <a:pt x="513114" y="451647"/>
                </a:lnTo>
                <a:lnTo>
                  <a:pt x="484733" y="484733"/>
                </a:lnTo>
                <a:lnTo>
                  <a:pt x="451647" y="513114"/>
                </a:lnTo>
                <a:lnTo>
                  <a:pt x="414442" y="536205"/>
                </a:lnTo>
                <a:lnTo>
                  <a:pt x="373700" y="553423"/>
                </a:lnTo>
                <a:lnTo>
                  <a:pt x="330008" y="564182"/>
                </a:lnTo>
                <a:lnTo>
                  <a:pt x="283949" y="5678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657015" y="3995794"/>
            <a:ext cx="437999" cy="369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4457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5987" y="346724"/>
            <a:ext cx="8851994" cy="46495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63112" y="430864"/>
            <a:ext cx="7019210" cy="4168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891319" y="729771"/>
            <a:ext cx="3304368" cy="920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0092" y="364621"/>
            <a:ext cx="4785995" cy="365125"/>
          </a:xfrm>
          <a:custGeom>
            <a:avLst/>
            <a:gdLst/>
            <a:ahLst/>
            <a:cxnLst/>
            <a:rect l="l" t="t" r="r" b="b"/>
            <a:pathLst>
              <a:path w="4785995" h="365125">
                <a:moveTo>
                  <a:pt x="0" y="0"/>
                </a:moveTo>
                <a:lnTo>
                  <a:pt x="4785592" y="0"/>
                </a:lnTo>
                <a:lnTo>
                  <a:pt x="4785592" y="365099"/>
                </a:lnTo>
                <a:lnTo>
                  <a:pt x="0" y="365099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68653" y="28574"/>
            <a:ext cx="8006678" cy="50863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1338" y="461045"/>
            <a:ext cx="3663950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30" dirty="0">
                <a:solidFill>
                  <a:srgbClr val="445762"/>
                </a:solidFill>
                <a:latin typeface="Arial"/>
                <a:cs typeface="Arial"/>
              </a:rPr>
              <a:t>More</a:t>
            </a:r>
            <a:r>
              <a:rPr sz="4500" spc="-204" dirty="0">
                <a:solidFill>
                  <a:srgbClr val="445762"/>
                </a:solidFill>
                <a:latin typeface="Arial"/>
                <a:cs typeface="Arial"/>
              </a:rPr>
              <a:t> </a:t>
            </a:r>
            <a:r>
              <a:rPr sz="4500" spc="-50" dirty="0">
                <a:solidFill>
                  <a:srgbClr val="445762"/>
                </a:solidFill>
                <a:latin typeface="Arial"/>
                <a:cs typeface="Arial"/>
              </a:rPr>
              <a:t>Firebase</a:t>
            </a:r>
            <a:endParaRPr sz="45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00359" y="3688317"/>
            <a:ext cx="1290272" cy="129027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79910" y="1504943"/>
            <a:ext cx="3251835" cy="140462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44780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Sample app: FriendlyPix  </a:t>
            </a:r>
            <a:r>
              <a:rPr sz="1800" u="heavy" spc="-5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2"/>
              </a:rPr>
              <a:t>github.com/firebase/friendlypix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 marR="5080">
              <a:lnSpc>
                <a:spcPct val="101000"/>
              </a:lnSpc>
            </a:pPr>
            <a:r>
              <a:rPr sz="1800" spc="-5" dirty="0">
                <a:latin typeface="Arial"/>
                <a:cs typeface="Arial"/>
              </a:rPr>
              <a:t>Codelab: FriendlyChat  </a:t>
            </a:r>
            <a:r>
              <a:rPr sz="1800" u="heavy" spc="-5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3"/>
              </a:rPr>
              <a:t>github.com/firebase/friendlychat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1312" y="1504943"/>
            <a:ext cx="3491229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Get help and join the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conversation  </a:t>
            </a:r>
            <a:r>
              <a:rPr sz="1800" u="heavy" spc="-5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4"/>
              </a:rPr>
              <a:t>firebase.google.com/support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9910" y="3822556"/>
            <a:ext cx="2211070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u="heavy" spc="-5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5"/>
              </a:rPr>
              <a:t>firebase.google.com </a:t>
            </a:r>
            <a:r>
              <a:rPr sz="1800" spc="-5" dirty="0">
                <a:solidFill>
                  <a:srgbClr val="0E9AAC"/>
                </a:solidFill>
                <a:latin typeface="Arial"/>
                <a:cs typeface="Arial"/>
              </a:rPr>
              <a:t> </a:t>
            </a:r>
            <a:r>
              <a:rPr sz="1800" u="heavy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6"/>
              </a:rPr>
              <a:t>youtube.com/firebase </a:t>
            </a:r>
            <a:r>
              <a:rPr sz="1800" dirty="0">
                <a:solidFill>
                  <a:srgbClr val="0E9AAC"/>
                </a:solidFill>
                <a:latin typeface="Arial"/>
                <a:cs typeface="Arial"/>
              </a:rPr>
              <a:t> </a:t>
            </a:r>
            <a:r>
              <a:rPr sz="1800" u="heavy" spc="-5" dirty="0">
                <a:solidFill>
                  <a:srgbClr val="0E9AAC"/>
                </a:solidFill>
                <a:uFill>
                  <a:solidFill>
                    <a:srgbClr val="0E9AAC"/>
                  </a:solidFill>
                </a:uFill>
                <a:latin typeface="Arial"/>
                <a:cs typeface="Arial"/>
                <a:hlinkClick r:id="rId7"/>
              </a:rPr>
              <a:t>twitter.com/firebase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30531" y="2873947"/>
            <a:ext cx="547370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900" spc="-45" dirty="0">
                <a:latin typeface="Arial"/>
                <a:cs typeface="Arial"/>
              </a:rPr>
              <a:t>450,000</a:t>
            </a:r>
            <a:r>
              <a:rPr sz="4900" spc="-235" dirty="0">
                <a:latin typeface="Arial"/>
                <a:cs typeface="Arial"/>
              </a:rPr>
              <a:t> </a:t>
            </a:r>
            <a:r>
              <a:rPr sz="4900" spc="-55" dirty="0">
                <a:latin typeface="Arial"/>
                <a:cs typeface="Arial"/>
              </a:rPr>
              <a:t>Developers</a:t>
            </a:r>
            <a:endParaRPr sz="4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3646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Creating </a:t>
            </a:r>
            <a:r>
              <a:rPr spc="-235" dirty="0"/>
              <a:t>a </a:t>
            </a:r>
            <a:r>
              <a:rPr spc="-170" dirty="0"/>
              <a:t>successful </a:t>
            </a:r>
            <a:r>
              <a:rPr spc="-195" dirty="0"/>
              <a:t>app </a:t>
            </a:r>
            <a:r>
              <a:rPr spc="-150" dirty="0"/>
              <a:t>is </a:t>
            </a:r>
            <a:r>
              <a:rPr spc="-170" dirty="0"/>
              <a:t>still </a:t>
            </a:r>
            <a:r>
              <a:rPr spc="-160" dirty="0"/>
              <a:t>too</a:t>
            </a:r>
            <a:r>
              <a:rPr spc="-50" dirty="0"/>
              <a:t> </a:t>
            </a:r>
            <a:r>
              <a:rPr spc="-210" dirty="0"/>
              <a:t>hard</a:t>
            </a:r>
            <a:endParaRPr spc="-2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20405" y="306957"/>
            <a:ext cx="86042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75"/>
              </a:lnSpc>
            </a:pPr>
            <a:r>
              <a:rPr sz="600" spc="-5" dirty="0">
                <a:solidFill>
                  <a:srgbClr val="D8D8D8"/>
                </a:solidFill>
                <a:latin typeface="Arial"/>
                <a:cs typeface="Arial"/>
              </a:rPr>
              <a:t>Proprietary </a:t>
            </a:r>
            <a:r>
              <a:rPr sz="600" spc="-15" dirty="0">
                <a:solidFill>
                  <a:srgbClr val="D8D8D8"/>
                </a:solidFill>
                <a:latin typeface="Arial"/>
                <a:cs typeface="Arial"/>
              </a:rPr>
              <a:t>+</a:t>
            </a:r>
            <a:r>
              <a:rPr sz="600" spc="-65" dirty="0">
                <a:solidFill>
                  <a:srgbClr val="D8D8D8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D8D8D8"/>
                </a:solidFill>
                <a:latin typeface="Arial"/>
                <a:cs typeface="Arial"/>
              </a:rPr>
              <a:t>Confidential</a:t>
            </a:r>
            <a:endParaRPr sz="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43" y="4626955"/>
            <a:ext cx="9124950" cy="516890"/>
          </a:xfrm>
          <a:custGeom>
            <a:avLst/>
            <a:gdLst/>
            <a:ahLst/>
            <a:cxnLst/>
            <a:rect l="l" t="t" r="r" b="b"/>
            <a:pathLst>
              <a:path w="9124950" h="516889">
                <a:moveTo>
                  <a:pt x="9124738" y="516533"/>
                </a:moveTo>
                <a:lnTo>
                  <a:pt x="12732" y="516533"/>
                </a:lnTo>
                <a:lnTo>
                  <a:pt x="0" y="311284"/>
                </a:lnTo>
                <a:lnTo>
                  <a:pt x="9124738" y="0"/>
                </a:lnTo>
                <a:lnTo>
                  <a:pt x="9124738" y="516533"/>
                </a:lnTo>
                <a:close/>
              </a:path>
            </a:pathLst>
          </a:custGeom>
          <a:solidFill>
            <a:srgbClr val="3367D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4688671"/>
            <a:ext cx="4685665" cy="455295"/>
          </a:xfrm>
          <a:custGeom>
            <a:avLst/>
            <a:gdLst/>
            <a:ahLst/>
            <a:cxnLst/>
            <a:rect l="l" t="t" r="r" b="b"/>
            <a:pathLst>
              <a:path w="4685665" h="455295">
                <a:moveTo>
                  <a:pt x="4685249" y="454817"/>
                </a:moveTo>
                <a:lnTo>
                  <a:pt x="0" y="454817"/>
                </a:lnTo>
                <a:lnTo>
                  <a:pt x="0" y="0"/>
                </a:lnTo>
                <a:lnTo>
                  <a:pt x="4685249" y="454817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6218" y="4841765"/>
            <a:ext cx="555423" cy="17109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2031745"/>
            <a:ext cx="9144000" cy="985519"/>
          </a:xfrm>
          <a:custGeom>
            <a:avLst/>
            <a:gdLst/>
            <a:ahLst/>
            <a:cxnLst/>
            <a:rect l="l" t="t" r="r" b="b"/>
            <a:pathLst>
              <a:path w="9144000" h="985519">
                <a:moveTo>
                  <a:pt x="0" y="985498"/>
                </a:moveTo>
                <a:lnTo>
                  <a:pt x="0" y="0"/>
                </a:lnTo>
                <a:lnTo>
                  <a:pt x="9143981" y="0"/>
                </a:lnTo>
                <a:lnTo>
                  <a:pt x="9143981" y="985498"/>
                </a:lnTo>
                <a:lnTo>
                  <a:pt x="0" y="985498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50652" y="2317281"/>
            <a:ext cx="6229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30" dirty="0">
                <a:latin typeface="Arial"/>
                <a:cs typeface="Arial"/>
              </a:rPr>
              <a:t>Developers are </a:t>
            </a:r>
            <a:r>
              <a:rPr sz="2400" spc="45" dirty="0">
                <a:latin typeface="Arial"/>
                <a:cs typeface="Arial"/>
              </a:rPr>
              <a:t>time </a:t>
            </a:r>
            <a:r>
              <a:rPr sz="2400" spc="-15" dirty="0">
                <a:latin typeface="Arial"/>
                <a:cs typeface="Arial"/>
              </a:rPr>
              <a:t>and </a:t>
            </a:r>
            <a:r>
              <a:rPr sz="2400" spc="-5" dirty="0">
                <a:latin typeface="Arial"/>
                <a:cs typeface="Arial"/>
              </a:rPr>
              <a:t>resource</a:t>
            </a:r>
            <a:r>
              <a:rPr sz="2400" spc="-365" dirty="0">
                <a:latin typeface="Arial"/>
                <a:cs typeface="Arial"/>
              </a:rPr>
              <a:t> </a:t>
            </a:r>
            <a:r>
              <a:rPr sz="2400" spc="10" dirty="0">
                <a:latin typeface="Arial"/>
                <a:cs typeface="Arial"/>
              </a:rPr>
              <a:t>constrained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89" y="406064"/>
            <a:ext cx="8284447" cy="42216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9661" y="1391107"/>
            <a:ext cx="1688464" cy="740410"/>
          </a:xfrm>
          <a:custGeom>
            <a:avLst/>
            <a:gdLst/>
            <a:ahLst/>
            <a:cxnLst/>
            <a:rect l="l" t="t" r="r" b="b"/>
            <a:pathLst>
              <a:path w="1688464" h="740410">
                <a:moveTo>
                  <a:pt x="0" y="0"/>
                </a:moveTo>
                <a:lnTo>
                  <a:pt x="1688396" y="0"/>
                </a:lnTo>
                <a:lnTo>
                  <a:pt x="1688396" y="740398"/>
                </a:lnTo>
                <a:lnTo>
                  <a:pt x="0" y="7403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0389" y="406064"/>
            <a:ext cx="8284447" cy="445208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21319" y="0"/>
            <a:ext cx="3086843" cy="135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81" y="0"/>
                </a:lnTo>
                <a:lnTo>
                  <a:pt x="9143981" y="5143489"/>
                </a:lnTo>
                <a:lnTo>
                  <a:pt x="0" y="5143489"/>
                </a:lnTo>
                <a:lnTo>
                  <a:pt x="0" y="0"/>
                </a:lnTo>
                <a:close/>
              </a:path>
            </a:pathLst>
          </a:custGeom>
          <a:solidFill>
            <a:srgbClr val="44576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353212" y="834958"/>
            <a:ext cx="6193412" cy="124401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7168" y="484021"/>
            <a:ext cx="1176020" cy="0"/>
          </a:xfrm>
          <a:custGeom>
            <a:avLst/>
            <a:gdLst/>
            <a:ahLst/>
            <a:cxnLst/>
            <a:rect l="l" t="t" r="r" b="b"/>
            <a:pathLst>
              <a:path w="1176020">
                <a:moveTo>
                  <a:pt x="0" y="0"/>
                </a:moveTo>
                <a:lnTo>
                  <a:pt x="1175397" y="0"/>
                </a:lnTo>
              </a:path>
            </a:pathLst>
          </a:custGeom>
          <a:ln w="35399">
            <a:solidFill>
              <a:srgbClr val="5D69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744290" y="484021"/>
            <a:ext cx="1774825" cy="0"/>
          </a:xfrm>
          <a:custGeom>
            <a:avLst/>
            <a:gdLst/>
            <a:ahLst/>
            <a:cxnLst/>
            <a:rect l="l" t="t" r="r" b="b"/>
            <a:pathLst>
              <a:path w="1774825">
                <a:moveTo>
                  <a:pt x="0" y="0"/>
                </a:moveTo>
                <a:lnTo>
                  <a:pt x="1774196" y="0"/>
                </a:lnTo>
              </a:path>
            </a:pathLst>
          </a:custGeom>
          <a:ln w="35399">
            <a:solidFill>
              <a:srgbClr val="FF5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8337" y="484021"/>
            <a:ext cx="1235710" cy="0"/>
          </a:xfrm>
          <a:custGeom>
            <a:avLst/>
            <a:gdLst/>
            <a:ahLst/>
            <a:cxnLst/>
            <a:rect l="l" t="t" r="r" b="b"/>
            <a:pathLst>
              <a:path w="1235709">
                <a:moveTo>
                  <a:pt x="0" y="0"/>
                </a:moveTo>
                <a:lnTo>
                  <a:pt x="1235697" y="0"/>
                </a:lnTo>
              </a:path>
            </a:pathLst>
          </a:custGeom>
          <a:ln w="35399">
            <a:solidFill>
              <a:srgbClr val="8CEDE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684184" y="484021"/>
            <a:ext cx="796925" cy="0"/>
          </a:xfrm>
          <a:custGeom>
            <a:avLst/>
            <a:gdLst/>
            <a:ahLst/>
            <a:cxnLst/>
            <a:rect l="l" t="t" r="r" b="b"/>
            <a:pathLst>
              <a:path w="796925">
                <a:moveTo>
                  <a:pt x="0" y="0"/>
                </a:moveTo>
                <a:lnTo>
                  <a:pt x="796498" y="0"/>
                </a:lnTo>
              </a:path>
            </a:pathLst>
          </a:custGeom>
          <a:ln w="35399">
            <a:solidFill>
              <a:srgbClr val="4BCFD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465705" y="4299585"/>
            <a:ext cx="4211955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10" dirty="0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lang="" sz="3400" b="1" spc="-10" dirty="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sz="3400" b="1" spc="-10" dirty="0">
                <a:solidFill>
                  <a:srgbClr val="FFFFFF"/>
                </a:solidFill>
                <a:latin typeface="Trebuchet MS"/>
                <a:cs typeface="Trebuchet MS"/>
              </a:rPr>
              <a:t>platform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19805" y="4377690"/>
            <a:ext cx="3460115" cy="535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80" dirty="0">
                <a:latin typeface="Trebuchet MS"/>
                <a:cs typeface="Trebuchet MS"/>
              </a:rPr>
              <a:t>Integrated</a:t>
            </a:r>
            <a:endParaRPr sz="3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WPS Presentation</Application>
  <PresentationFormat>On-screen Show (4:3)</PresentationFormat>
  <Paragraphs>75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SimSun</vt:lpstr>
      <vt:lpstr>Wingdings</vt:lpstr>
      <vt:lpstr>DejaVu Sans</vt:lpstr>
      <vt:lpstr>Arial</vt:lpstr>
      <vt:lpstr>Times New Roman</vt:lpstr>
      <vt:lpstr>Trebuchet MS</vt:lpstr>
      <vt:lpstr>DejaVu Sans</vt:lpstr>
      <vt:lpstr>Calibri</vt:lpstr>
      <vt:lpstr>微软雅黑</vt:lpstr>
      <vt:lpstr>Droid Sans Fallback</vt:lpstr>
      <vt:lpstr>Arial Unicode MS</vt:lpstr>
      <vt:lpstr>Gubbi</vt:lpstr>
      <vt:lpstr>OpenSymbol</vt:lpstr>
      <vt:lpstr>DejaVu Math TeX Gyre</vt:lpstr>
      <vt:lpstr>Office Theme</vt:lpstr>
      <vt:lpstr>PowerPoint 演示文稿</vt:lpstr>
      <vt:lpstr>PowerPoint 演示文稿</vt:lpstr>
      <vt:lpstr>450,000 Developers</vt:lpstr>
      <vt:lpstr>Creating a successful app is still too hard</vt:lpstr>
      <vt:lpstr>Developers are time and resource constrained</vt:lpstr>
      <vt:lpstr>PowerPoint 演示文稿</vt:lpstr>
      <vt:lpstr>PowerPoint 演示文稿</vt:lpstr>
      <vt:lpstr>PowerPoint 演示文稿</vt:lpstr>
      <vt:lpstr>Integrated</vt:lpstr>
      <vt:lpstr>Developing your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More Firebase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naveed-rana</cp:lastModifiedBy>
  <cp:revision>3</cp:revision>
  <dcterms:created xsi:type="dcterms:W3CDTF">2019-04-27T09:17:15Z</dcterms:created>
  <dcterms:modified xsi:type="dcterms:W3CDTF">2019-04-27T09:17:15Z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1900-01-01T00:00:00Z</vt:filetime>
  </property>
  <property fmtid="{D5CDD505-2E9C-101B-9397-08002B2CF9AE}" pid="4" name="KSOProductBuildVer">
    <vt:lpwstr>1033-10.1.0.6757</vt:lpwstr>
  </property>
</Properties>
</file>